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18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diagrams/drawing1.xml" ContentType="application/vnd.ms-office.drawingml.diagramDrawing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notesSlides/notesSlide1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notesSlides/notesSlide13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9"/>
  </p:notesMasterIdLst>
  <p:sldIdLst>
    <p:sldId id="256" r:id="rId2"/>
    <p:sldId id="257" r:id="rId3"/>
    <p:sldId id="310" r:id="rId4"/>
    <p:sldId id="300" r:id="rId5"/>
    <p:sldId id="260" r:id="rId6"/>
    <p:sldId id="305" r:id="rId7"/>
    <p:sldId id="301" r:id="rId8"/>
    <p:sldId id="302" r:id="rId9"/>
    <p:sldId id="312" r:id="rId10"/>
    <p:sldId id="263" r:id="rId11"/>
    <p:sldId id="304" r:id="rId12"/>
    <p:sldId id="279" r:id="rId13"/>
    <p:sldId id="288" r:id="rId14"/>
    <p:sldId id="311" r:id="rId15"/>
    <p:sldId id="261" r:id="rId16"/>
    <p:sldId id="262" r:id="rId17"/>
    <p:sldId id="303" r:id="rId18"/>
    <p:sldId id="313" r:id="rId19"/>
    <p:sldId id="281" r:id="rId20"/>
    <p:sldId id="321" r:id="rId21"/>
    <p:sldId id="323" r:id="rId22"/>
    <p:sldId id="327" r:id="rId23"/>
    <p:sldId id="325" r:id="rId24"/>
    <p:sldId id="328" r:id="rId25"/>
    <p:sldId id="324" r:id="rId26"/>
    <p:sldId id="329" r:id="rId27"/>
    <p:sldId id="314" r:id="rId28"/>
    <p:sldId id="284" r:id="rId29"/>
    <p:sldId id="315" r:id="rId30"/>
    <p:sldId id="298" r:id="rId31"/>
    <p:sldId id="316" r:id="rId32"/>
    <p:sldId id="307" r:id="rId33"/>
    <p:sldId id="319" r:id="rId34"/>
    <p:sldId id="320" r:id="rId35"/>
    <p:sldId id="318" r:id="rId36"/>
    <p:sldId id="277" r:id="rId37"/>
    <p:sldId id="278" r:id="rId3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7296" autoAdjust="0"/>
    <p:restoredTop sz="84638" autoAdjust="0"/>
  </p:normalViewPr>
  <p:slideViewPr>
    <p:cSldViewPr snapToGrid="0" snapToObjects="1">
      <p:cViewPr varScale="1">
        <p:scale>
          <a:sx n="77" d="100"/>
          <a:sy n="77" d="100"/>
        </p:scale>
        <p:origin x="-1686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diagrams/drawing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F80F0252-3777-DC43-BC9B-493CD61E277A}">
      <dsp:nvSpPr>
        <dsp:cNvPr id="0" name=""/>
        <dsp:cNvSpPr/>
      </dsp:nvSpPr>
      <dsp:spPr>
        <a:xfrm>
          <a:off x="2479225" y="4091"/>
          <a:ext cx="2394849" cy="119742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satMod val="130000"/>
                <a:lumMod val="114000"/>
              </a:schemeClr>
            </a:gs>
            <a:gs pos="60000">
              <a:schemeClr val="accent1">
                <a:hueOff val="0"/>
                <a:satOff val="0"/>
                <a:lumOff val="0"/>
                <a:alphaOff val="0"/>
                <a:tint val="100000"/>
                <a:satMod val="106000"/>
                <a:lumMod val="11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</a:schemeClr>
            </a:gs>
          </a:gsLst>
          <a:lin ang="5400000" scaled="0"/>
        </a:gradFill>
        <a:ln>
          <a:noFill/>
        </a:ln>
        <a:effectLst>
          <a:outerShdw blurRad="47625" dist="38100" dir="5400000" sy="98000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twoPt" dir="br">
            <a:rot lat="0" lon="0" rev="8700000"/>
          </a:lightRig>
        </a:scene3d>
        <a:sp3d prstMaterial="matte">
          <a:bevelT w="25400" h="53975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9535" tIns="59690" rIns="89535" bIns="59690" numCol="1" spcCol="1270" anchor="ctr" anchorCtr="0">
          <a:noAutofit/>
        </a:bodyPr>
        <a:lstStyle/>
        <a:p>
          <a:pPr lvl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700" kern="1200" dirty="0" smtClean="0"/>
            <a:t>Window</a:t>
          </a:r>
          <a:endParaRPr lang="en-US" sz="4700" kern="1200" dirty="0"/>
        </a:p>
      </dsp:txBody>
      <dsp:txXfrm>
        <a:off x="2479225" y="4091"/>
        <a:ext cx="2394849" cy="1197424"/>
      </dsp:txXfrm>
    </dsp:sp>
    <dsp:sp modelId="{34253EE6-31F5-2844-A3CA-A119C84D8590}">
      <dsp:nvSpPr>
        <dsp:cNvPr id="0" name=""/>
        <dsp:cNvSpPr/>
      </dsp:nvSpPr>
      <dsp:spPr>
        <a:xfrm>
          <a:off x="2718710" y="1201516"/>
          <a:ext cx="239484" cy="89806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98068"/>
              </a:lnTo>
              <a:lnTo>
                <a:pt x="239484" y="89806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3446E26-28EE-604A-9F51-F517AAE2CAA0}">
      <dsp:nvSpPr>
        <dsp:cNvPr id="0" name=""/>
        <dsp:cNvSpPr/>
      </dsp:nvSpPr>
      <dsp:spPr>
        <a:xfrm>
          <a:off x="2958195" y="1500872"/>
          <a:ext cx="1915879" cy="119742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2865" tIns="41910" rIns="62865" bIns="41910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 smtClean="0"/>
            <a:t>Page</a:t>
          </a:r>
          <a:endParaRPr lang="en-US" sz="3300" kern="1200" dirty="0"/>
        </a:p>
      </dsp:txBody>
      <dsp:txXfrm>
        <a:off x="2958195" y="1500872"/>
        <a:ext cx="1915879" cy="1197424"/>
      </dsp:txXfrm>
    </dsp:sp>
    <dsp:sp modelId="{F87C3DC7-58E4-2F4C-8838-9EF8074C6C5A}">
      <dsp:nvSpPr>
        <dsp:cNvPr id="0" name=""/>
        <dsp:cNvSpPr/>
      </dsp:nvSpPr>
      <dsp:spPr>
        <a:xfrm>
          <a:off x="2718710" y="1201516"/>
          <a:ext cx="239484" cy="239484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94849"/>
              </a:lnTo>
              <a:lnTo>
                <a:pt x="239484" y="239484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465D28C-7A16-C24E-9770-674D43CB42F2}">
      <dsp:nvSpPr>
        <dsp:cNvPr id="0" name=""/>
        <dsp:cNvSpPr/>
      </dsp:nvSpPr>
      <dsp:spPr>
        <a:xfrm>
          <a:off x="2958195" y="2997653"/>
          <a:ext cx="1915879" cy="119742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2865" tIns="41910" rIns="62865" bIns="41910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 smtClean="0"/>
            <a:t>Middle</a:t>
          </a:r>
          <a:endParaRPr lang="en-US" sz="3300" kern="1200" dirty="0"/>
        </a:p>
      </dsp:txBody>
      <dsp:txXfrm>
        <a:off x="2958195" y="2997653"/>
        <a:ext cx="1915879" cy="1197424"/>
      </dsp:txXfrm>
    </dsp:sp>
    <dsp:sp modelId="{C24277FB-3E08-EE4B-8430-FB5F06390C1E}">
      <dsp:nvSpPr>
        <dsp:cNvPr id="0" name=""/>
        <dsp:cNvSpPr/>
      </dsp:nvSpPr>
      <dsp:spPr>
        <a:xfrm>
          <a:off x="2718710" y="1201516"/>
          <a:ext cx="239484" cy="389162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891629"/>
              </a:lnTo>
              <a:lnTo>
                <a:pt x="239484" y="389162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72AA71D-91D0-D245-B6E7-72D2A0F0AA3C}">
      <dsp:nvSpPr>
        <dsp:cNvPr id="0" name=""/>
        <dsp:cNvSpPr/>
      </dsp:nvSpPr>
      <dsp:spPr>
        <a:xfrm>
          <a:off x="2958195" y="4494433"/>
          <a:ext cx="1915879" cy="119742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2865" tIns="41910" rIns="62865" bIns="41910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 smtClean="0"/>
            <a:t>Directory</a:t>
          </a:r>
          <a:endParaRPr lang="en-US" sz="3300" kern="1200" dirty="0"/>
        </a:p>
      </dsp:txBody>
      <dsp:txXfrm>
        <a:off x="2958195" y="4494433"/>
        <a:ext cx="1915879" cy="1197424"/>
      </dsp:txXfrm>
    </dsp:sp>
  </dsp:spTree>
</dsp:drawing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ED0B9E-1C23-684D-91A5-8EB236ACBB13}" type="datetimeFigureOut">
              <a:rPr lang="en-US" smtClean="0"/>
              <a:pPr/>
              <a:t>11/24/2014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BFE133-0051-BA46-A0EE-5423E20583A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6473504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Get a new picture, </a:t>
            </a:r>
            <a:r>
              <a:rPr lang="en-US" dirty="0" err="1" smtClean="0"/>
              <a:t>sucka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20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Get a new picture, </a:t>
            </a:r>
            <a:r>
              <a:rPr lang="en-US" dirty="0" err="1" smtClean="0"/>
              <a:t>sucka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21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Get a new picture, </a:t>
            </a:r>
            <a:r>
              <a:rPr lang="en-US" dirty="0" err="1" smtClean="0"/>
              <a:t>sucka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22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Get a new picture, </a:t>
            </a:r>
            <a:r>
              <a:rPr lang="en-US" dirty="0" err="1" smtClean="0"/>
              <a:t>sucka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23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Get a new picture, </a:t>
            </a:r>
            <a:r>
              <a:rPr lang="en-US" dirty="0" err="1" smtClean="0"/>
              <a:t>sucka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24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Get a new picture, </a:t>
            </a:r>
            <a:r>
              <a:rPr lang="en-US" dirty="0" err="1" smtClean="0"/>
              <a:t>sucka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25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Get a new picture, </a:t>
            </a:r>
            <a:r>
              <a:rPr lang="en-US" dirty="0" err="1" smtClean="0"/>
              <a:t>sucka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26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P-unit logo</a:t>
            </a:r>
          </a:p>
          <a:p>
            <a:r>
              <a:rPr lang="en-US" dirty="0" smtClean="0"/>
              <a:t>Add testing room, add testing devices, write testing</a:t>
            </a:r>
            <a:r>
              <a:rPr lang="en-US" baseline="0" dirty="0" smtClean="0"/>
              <a:t> code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28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(for earthquake prone states…</a:t>
            </a:r>
            <a:r>
              <a:rPr lang="en-US" dirty="0" err="1" smtClean="0"/>
              <a:t>california</a:t>
            </a:r>
            <a:r>
              <a:rPr lang="en-US" dirty="0" smtClean="0"/>
              <a:t>…)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14 July 2014 B+ release 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32</a:t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Our</a:t>
            </a:r>
            <a:r>
              <a:rPr lang="en-US" baseline="0" dirty="0" smtClean="0"/>
              <a:t> client is an open source advocate, prefers to have code available on an open source repository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34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Don’t forget to doctor this picture</a:t>
            </a:r>
          </a:p>
          <a:p>
            <a:r>
              <a:rPr lang="en-US" dirty="0" smtClean="0"/>
              <a:t>Animate dead</a:t>
            </a:r>
            <a:r>
              <a:rPr lang="en-US" baseline="0" dirty="0" smtClean="0"/>
              <a:t> zones</a:t>
            </a:r>
          </a:p>
          <a:p>
            <a:r>
              <a:rPr lang="en-US" baseline="0" dirty="0" smtClean="0"/>
              <a:t>Talk about if HVAC dies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Cheaper</a:t>
            </a:r>
            <a:r>
              <a:rPr lang="en-US" baseline="0" dirty="0" smtClean="0"/>
              <a:t> in bulk misc parts being cables and resistor power cable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36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Stress</a:t>
            </a:r>
            <a:r>
              <a:rPr lang="en-US" baseline="0" dirty="0" smtClean="0"/>
              <a:t> project goals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Pi –</a:t>
            </a:r>
            <a:r>
              <a:rPr lang="en-US" baseline="0" dirty="0" smtClean="0"/>
              <a:t> cheap, </a:t>
            </a:r>
            <a:r>
              <a:rPr lang="en-US" baseline="0" dirty="0" err="1" smtClean="0"/>
              <a:t>overnightable</a:t>
            </a:r>
            <a:r>
              <a:rPr lang="en-US" baseline="0" dirty="0" smtClean="0"/>
              <a:t> from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Pi –</a:t>
            </a:r>
            <a:r>
              <a:rPr lang="en-US" baseline="0" dirty="0" smtClean="0"/>
              <a:t> cheap, </a:t>
            </a:r>
            <a:r>
              <a:rPr lang="en-US" baseline="0" dirty="0" err="1" smtClean="0"/>
              <a:t>overnightable</a:t>
            </a:r>
            <a:r>
              <a:rPr lang="en-US" baseline="0" dirty="0" smtClean="0"/>
              <a:t> from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LAMP – elaborate to it standing</a:t>
            </a:r>
            <a:r>
              <a:rPr lang="en-US" baseline="0" dirty="0" smtClean="0"/>
              <a:t> for</a:t>
            </a:r>
            <a:r>
              <a:rPr lang="en-US" dirty="0" smtClean="0"/>
              <a:t> </a:t>
            </a:r>
            <a:r>
              <a:rPr lang="en-US" dirty="0" err="1" smtClean="0"/>
              <a:t>linux</a:t>
            </a:r>
            <a:r>
              <a:rPr lang="en-US" dirty="0" smtClean="0"/>
              <a:t>, apache2, </a:t>
            </a:r>
            <a:r>
              <a:rPr lang="en-US" dirty="0" err="1" smtClean="0"/>
              <a:t>mysql</a:t>
            </a:r>
            <a:r>
              <a:rPr lang="en-US" dirty="0" smtClean="0"/>
              <a:t>, </a:t>
            </a:r>
            <a:r>
              <a:rPr lang="en-US" dirty="0" err="1" smtClean="0"/>
              <a:t>php</a:t>
            </a:r>
            <a:r>
              <a:rPr lang="en-US" baseline="0" dirty="0" smtClean="0"/>
              <a:t> – all open source, free, secure, fast, reliable</a:t>
            </a:r>
          </a:p>
          <a:p>
            <a:r>
              <a:rPr lang="en-US" dirty="0" err="1" smtClean="0"/>
              <a:t>Laravel</a:t>
            </a:r>
            <a:r>
              <a:rPr lang="en-US" smtClean="0"/>
              <a:t> – secure,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l-GR" dirty="0" smtClean="0"/>
              <a:t>Φ</a:t>
            </a:r>
            <a:r>
              <a:rPr lang="en-US" dirty="0" smtClean="0"/>
              <a:t> is relative humidity</a:t>
            </a:r>
          </a:p>
          <a:p>
            <a:r>
              <a:rPr lang="en-US" dirty="0" smtClean="0"/>
              <a:t>Web server - debugging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Admin choose refresh interval – 1 minute, 2 minute, 5, 10 etc</a:t>
            </a:r>
          </a:p>
          <a:p>
            <a:r>
              <a:rPr lang="en-US" dirty="0" smtClean="0"/>
              <a:t>Apache hosts, server fetches, server stores in </a:t>
            </a:r>
            <a:r>
              <a:rPr lang="en-US" dirty="0" err="1" smtClean="0"/>
              <a:t>mysql</a:t>
            </a:r>
            <a:r>
              <a:rPr lang="en-US" dirty="0" smtClean="0"/>
              <a:t>, server queries database for specified drivers with time</a:t>
            </a:r>
            <a:r>
              <a:rPr lang="en-US" baseline="0" dirty="0" smtClean="0"/>
              <a:t> range, </a:t>
            </a:r>
            <a:r>
              <a:rPr lang="en-US" baseline="0" dirty="0" err="1" smtClean="0"/>
              <a:t>laravel</a:t>
            </a:r>
            <a:r>
              <a:rPr lang="en-US" baseline="0" dirty="0" smtClean="0"/>
              <a:t> preprocesses </a:t>
            </a:r>
            <a:r>
              <a:rPr lang="en-US" baseline="0" dirty="0" err="1" smtClean="0"/>
              <a:t>php</a:t>
            </a:r>
            <a:r>
              <a:rPr lang="en-US" baseline="0" dirty="0" smtClean="0"/>
              <a:t>, bootstrap renders based on device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Get a new picture, </a:t>
            </a:r>
            <a:r>
              <a:rPr lang="en-US" dirty="0" err="1" smtClean="0"/>
              <a:t>sucka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516624"/>
            <a:ext cx="7315200" cy="2595025"/>
          </a:xfrm>
        </p:spPr>
        <p:txBody>
          <a:bodyPr>
            <a:normAutofit/>
          </a:bodyPr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166530"/>
            <a:ext cx="7315200" cy="1144632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E7D661-1836-44F7-8FAF-35E8F866ECD3}" type="datetime1">
              <a:rPr lang="en-US" smtClean="0"/>
              <a:pPr/>
              <a:t>11/24/2014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F71CE-B899-4B2B-848D-9F12F0C901B6}" type="datetimeFigureOut">
              <a:rPr lang="en-US" smtClean="0"/>
              <a:pPr/>
              <a:t>11/24/2014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7606D-E5C4-4C2F-8241-EC2663EF1CD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248400" y="1826709"/>
            <a:ext cx="1492499" cy="448445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54524" y="1826709"/>
            <a:ext cx="5241476" cy="448445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CF1CA-F464-4B29-B867-EAF8A9B936E3}" type="datetime1">
              <a:rPr lang="en-US" smtClean="0"/>
              <a:pPr/>
              <a:t>11/24/2014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6B357-51B9-47D2-A71D-0D06CB03185D}" type="datetime1">
              <a:rPr lang="en-US" smtClean="0"/>
              <a:pPr/>
              <a:t>11/24/2014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017572"/>
            <a:ext cx="7315200" cy="1293592"/>
          </a:xfrm>
        </p:spPr>
        <p:txBody>
          <a:bodyPr anchor="t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3865097"/>
            <a:ext cx="7315200" cy="1098439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CB827-F132-4DF6-9FB9-4035A4C798EF}" type="datetime1">
              <a:rPr lang="en-US" smtClean="0"/>
              <a:pPr/>
              <a:t>11/24/2014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2A601-7D32-4ED7-AD1A-974B6DDBDCDC}" type="datetime1">
              <a:rPr lang="en-US" smtClean="0"/>
              <a:pPr/>
              <a:t>11/24/2014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914400" y="1544715"/>
            <a:ext cx="7315200" cy="115409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914400" y="2743200"/>
            <a:ext cx="3566160" cy="359359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81728" y="2743200"/>
            <a:ext cx="3566160" cy="35956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6348" y="2743200"/>
            <a:ext cx="3364992" cy="621792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85144" y="2743200"/>
            <a:ext cx="3362062" cy="621792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7B41-4A0C-4639-A132-E5C8F99A4BE8}" type="datetime1">
              <a:rPr lang="en-US" smtClean="0"/>
              <a:pPr/>
              <a:t>11/24/2014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914400" y="1544715"/>
            <a:ext cx="7315200" cy="115409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914400" y="3383280"/>
            <a:ext cx="3566160" cy="295351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81727" y="3383280"/>
            <a:ext cx="3566160" cy="295351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9967FD-6084-4075-993E-77EC8038773F}" type="datetime1">
              <a:rPr lang="en-US" smtClean="0"/>
              <a:pPr/>
              <a:t>11/24/2014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88B47-74BA-4873-ADAE-EB0120124E83}" type="datetime1">
              <a:rPr lang="en-US" smtClean="0"/>
              <a:pPr/>
              <a:t>11/24/2014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825362"/>
            <a:ext cx="2950936" cy="2173015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21752" y="1826709"/>
            <a:ext cx="4207848" cy="4476614"/>
          </a:xfrm>
        </p:spPr>
        <p:txBody>
          <a:bodyPr anchor="ctr"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4061095"/>
            <a:ext cx="2950936" cy="22453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F52C1-9A39-494C-9977-BBEFAB872C1F}" type="datetime1">
              <a:rPr lang="en-US" smtClean="0"/>
              <a:pPr/>
              <a:t>11/24/2014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828800"/>
            <a:ext cx="2953512" cy="2176272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191000" y="2286000"/>
            <a:ext cx="4038600" cy="3352800"/>
          </a:xfrm>
          <a:solidFill>
            <a:schemeClr val="accent2"/>
          </a:solidFill>
          <a:ln w="12700">
            <a:noFill/>
          </a:ln>
          <a:effectLst>
            <a:reflection blurRad="12700" stA="30000" endPos="30000" dist="31750" dir="5400000" sy="-100000" algn="bl" rotWithShape="0"/>
          </a:effectLst>
          <a:scene3d>
            <a:camera prst="perspectiveRight" fov="2700000">
              <a:rot lat="240000" lon="900000" rev="0"/>
            </a:camera>
            <a:lightRig rig="threePt" dir="t">
              <a:rot lat="0" lon="0" rev="2700000"/>
            </a:lightRig>
          </a:scene3d>
          <a:sp3d/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4059936"/>
            <a:ext cx="2953512" cy="224942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EACE2-EA00-4376-9A66-47ABB8B02CF5}" type="datetime1">
              <a:rPr lang="en-US" smtClean="0"/>
              <a:pPr/>
              <a:t>11/24/2014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435268" y="573807"/>
            <a:ext cx="86236" cy="5723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569419" y="573807"/>
            <a:ext cx="576072" cy="5723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1544715"/>
            <a:ext cx="7315200" cy="115409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2769833"/>
            <a:ext cx="7315200" cy="35395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07690" y="548797"/>
            <a:ext cx="1189132" cy="29791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DA47DADC-55EA-4839-91C8-5BCC0EC06F5C}" type="datetime1">
              <a:rPr lang="en-US" smtClean="0"/>
              <a:pPr/>
              <a:t>11/24/2014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314415" y="548797"/>
            <a:ext cx="941203" cy="3017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8079A4-7AA8-4A4F-87E2-7781EC5097D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08688" y="855956"/>
            <a:ext cx="2246489" cy="301227"/>
          </a:xfrm>
          <a:prstGeom prst="rect">
            <a:avLst/>
          </a:prstGeom>
        </p:spPr>
        <p:txBody>
          <a:bodyPr vert="horz" lIns="91440" tIns="0" rIns="91440" bIns="4572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2" r:id="rId10"/>
    <p:sldLayoutId id="2147483671" r:id="rId11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400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002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8288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 smtClean="0"/>
              <a:t>Temperature &amp; Humidity Sensing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Jason Pearson • Justin Koehler • </a:t>
            </a:r>
            <a:r>
              <a:rPr lang="en-US" dirty="0" err="1" smtClean="0"/>
              <a:t>Percel</a:t>
            </a:r>
            <a:r>
              <a:rPr lang="en-US" dirty="0" smtClean="0"/>
              <a:t> </a:t>
            </a:r>
            <a:r>
              <a:rPr lang="en-US" dirty="0" err="1" smtClean="0"/>
              <a:t>Dangledryer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634533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Design Decisions - Environment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544715"/>
            <a:ext cx="7315200" cy="4981114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Raspberry Pi</a:t>
            </a:r>
          </a:p>
          <a:p>
            <a:pPr lvl="1"/>
            <a:r>
              <a:rPr lang="en-US" dirty="0" smtClean="0"/>
              <a:t>Low-cost</a:t>
            </a:r>
          </a:p>
          <a:p>
            <a:pPr lvl="1"/>
            <a:r>
              <a:rPr lang="en-US" dirty="0" smtClean="0"/>
              <a:t>Readily available</a:t>
            </a:r>
          </a:p>
          <a:p>
            <a:pPr lvl="1"/>
            <a:r>
              <a:rPr lang="en-US" dirty="0" smtClean="0"/>
              <a:t>Widely documented</a:t>
            </a:r>
          </a:p>
          <a:p>
            <a:pPr lvl="1"/>
            <a:r>
              <a:rPr lang="en-US" dirty="0" smtClean="0"/>
              <a:t>Extensible</a:t>
            </a:r>
          </a:p>
          <a:p>
            <a:pPr marL="320040" lvl="1" indent="0">
              <a:buNone/>
            </a:pPr>
            <a:endParaRPr lang="en-US" dirty="0" smtClean="0"/>
          </a:p>
          <a:p>
            <a:r>
              <a:rPr lang="en-US" dirty="0" err="1" smtClean="0"/>
              <a:t>Laravel</a:t>
            </a:r>
            <a:endParaRPr lang="en-US" dirty="0" smtClean="0"/>
          </a:p>
          <a:p>
            <a:pPr lvl="1"/>
            <a:r>
              <a:rPr lang="en-US" dirty="0" smtClean="0"/>
              <a:t>Open source</a:t>
            </a:r>
          </a:p>
          <a:p>
            <a:pPr lvl="1"/>
            <a:r>
              <a:rPr lang="en-US" dirty="0" smtClean="0"/>
              <a:t>Most popular PHP framework</a:t>
            </a:r>
          </a:p>
          <a:p>
            <a:pPr lvl="1"/>
            <a:r>
              <a:rPr lang="en-US" dirty="0" smtClean="0"/>
              <a:t>Secure</a:t>
            </a:r>
          </a:p>
          <a:p>
            <a:pPr lvl="1"/>
            <a:r>
              <a:rPr lang="en-US" dirty="0" smtClean="0"/>
              <a:t>Reliable MVC</a:t>
            </a:r>
          </a:p>
          <a:p>
            <a:pPr marL="320040" lvl="1" indent="0">
              <a:buNone/>
            </a:pPr>
            <a:endParaRPr lang="en-US" dirty="0" smtClean="0"/>
          </a:p>
          <a:p>
            <a:r>
              <a:rPr lang="en-US" dirty="0" smtClean="0"/>
              <a:t>Externally Hosted</a:t>
            </a:r>
          </a:p>
          <a:p>
            <a:pPr lvl="1"/>
            <a:r>
              <a:rPr lang="en-US" dirty="0" smtClean="0"/>
              <a:t>Safe off-site location</a:t>
            </a:r>
          </a:p>
          <a:p>
            <a:pPr lvl="1"/>
            <a:r>
              <a:rPr lang="en-US" dirty="0" smtClean="0"/>
              <a:t>Easy maintenance</a:t>
            </a:r>
          </a:p>
        </p:txBody>
      </p:sp>
      <p:pic>
        <p:nvPicPr>
          <p:cNvPr id="3077" name="Picture 5" descr="C:\Users\Lappi5\Desktop\logo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508625" y="3117215"/>
            <a:ext cx="1905000" cy="1905000"/>
          </a:xfrm>
          <a:prstGeom prst="rect">
            <a:avLst/>
          </a:prstGeom>
          <a:noFill/>
        </p:spPr>
      </p:pic>
      <p:pic>
        <p:nvPicPr>
          <p:cNvPr id="3078" name="Picture 6" descr="C:\Users\Lappi5\Desktop\Raspberry_Pi_Logo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906066" y="1651395"/>
            <a:ext cx="1110119" cy="1402080"/>
          </a:xfrm>
          <a:prstGeom prst="rect">
            <a:avLst/>
          </a:prstGeom>
          <a:noFill/>
        </p:spPr>
      </p:pic>
      <p:pic>
        <p:nvPicPr>
          <p:cNvPr id="3079" name="Picture 7" descr="C:\Users\Lappi5\Desktop\cloud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701983" y="5007544"/>
            <a:ext cx="1518285" cy="151828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2691086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Design Decisions - Improvement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544715"/>
            <a:ext cx="7315200" cy="4981114"/>
          </a:xfrm>
        </p:spPr>
        <p:txBody>
          <a:bodyPr>
            <a:normAutofit/>
          </a:bodyPr>
          <a:lstStyle/>
          <a:p>
            <a:r>
              <a:rPr lang="en-US" dirty="0" smtClean="0"/>
              <a:t>Boot Strap</a:t>
            </a:r>
          </a:p>
          <a:p>
            <a:pPr lvl="1"/>
            <a:r>
              <a:rPr lang="en-US" dirty="0" smtClean="0"/>
              <a:t>Open source</a:t>
            </a:r>
          </a:p>
          <a:p>
            <a:pPr lvl="1"/>
            <a:r>
              <a:rPr lang="en-US" dirty="0" smtClean="0"/>
              <a:t>Well Documented</a:t>
            </a:r>
          </a:p>
          <a:p>
            <a:pPr lvl="1"/>
            <a:r>
              <a:rPr lang="en-US" dirty="0" smtClean="0"/>
              <a:t>Tablet and Phone Support</a:t>
            </a:r>
          </a:p>
          <a:p>
            <a:pPr lvl="1">
              <a:buNone/>
            </a:pPr>
            <a:endParaRPr lang="en-US" dirty="0" smtClean="0"/>
          </a:p>
          <a:p>
            <a:r>
              <a:rPr lang="en-US" dirty="0" smtClean="0"/>
              <a:t>Google Charts</a:t>
            </a:r>
          </a:p>
          <a:p>
            <a:pPr lvl="1"/>
            <a:r>
              <a:rPr lang="en-US" dirty="0" smtClean="0"/>
              <a:t>Open source</a:t>
            </a:r>
          </a:p>
          <a:p>
            <a:pPr lvl="1"/>
            <a:r>
              <a:rPr lang="en-US" dirty="0" smtClean="0"/>
              <a:t>Mobile support</a:t>
            </a:r>
          </a:p>
        </p:txBody>
      </p:sp>
      <p:pic>
        <p:nvPicPr>
          <p:cNvPr id="1027" name="Picture 3" descr="C:\Users\BuckDich\Desktop\GOOGLE-DEVELOPER-VECTORLOGO-DOT-BIZ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66407" y="3044469"/>
            <a:ext cx="1714620" cy="1714620"/>
          </a:xfrm>
          <a:prstGeom prst="rect">
            <a:avLst/>
          </a:prstGeom>
          <a:noFill/>
        </p:spPr>
      </p:pic>
      <p:pic>
        <p:nvPicPr>
          <p:cNvPr id="1029" name="Picture 5" descr="C:\Users\BuckDich\Desktop\bootstrap-logo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721350" y="1009627"/>
            <a:ext cx="2381250" cy="23812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2691086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>
            <a:normAutofit/>
          </a:bodyPr>
          <a:lstStyle/>
          <a:p>
            <a:r>
              <a:rPr lang="en-US" dirty="0"/>
              <a:t>Design Decisions - </a:t>
            </a:r>
            <a:r>
              <a:rPr lang="en-US" dirty="0" smtClean="0"/>
              <a:t>Language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653479"/>
            <a:ext cx="7315200" cy="5204521"/>
          </a:xfrm>
        </p:spPr>
        <p:txBody>
          <a:bodyPr/>
          <a:lstStyle/>
          <a:p>
            <a:r>
              <a:rPr lang="en-US" dirty="0" smtClean="0"/>
              <a:t>Sensor driver</a:t>
            </a:r>
          </a:p>
          <a:p>
            <a:pPr lvl="1"/>
            <a:r>
              <a:rPr lang="en-US" dirty="0" smtClean="0"/>
              <a:t>Python for speed, doesn’t need compilation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Web Site</a:t>
            </a:r>
          </a:p>
          <a:p>
            <a:pPr lvl="1"/>
            <a:r>
              <a:rPr lang="en-US" dirty="0" smtClean="0"/>
              <a:t>LAMP Stack</a:t>
            </a:r>
          </a:p>
          <a:p>
            <a:pPr lvl="1"/>
            <a:r>
              <a:rPr lang="en-US" dirty="0" err="1" smtClean="0"/>
              <a:t>Laravel</a:t>
            </a:r>
            <a:r>
              <a:rPr lang="en-US" dirty="0" smtClean="0"/>
              <a:t> Framework</a:t>
            </a:r>
          </a:p>
          <a:p>
            <a:pPr>
              <a:buNone/>
            </a:pPr>
            <a:endParaRPr lang="en-US" dirty="0" smtClean="0"/>
          </a:p>
          <a:p>
            <a:pPr marL="320040" lvl="1" indent="0">
              <a:buNone/>
            </a:pPr>
            <a:endParaRPr lang="en-US" dirty="0" smtClean="0"/>
          </a:p>
          <a:p>
            <a:pPr marL="320040" lvl="1" indent="0">
              <a:buNone/>
            </a:pPr>
            <a:endParaRPr lang="en-US" dirty="0"/>
          </a:p>
          <a:p>
            <a:pPr marL="320040" lvl="1" indent="0">
              <a:buNone/>
            </a:pPr>
            <a:endParaRPr lang="en-US" dirty="0" smtClean="0"/>
          </a:p>
          <a:p>
            <a:pPr marL="320040" lvl="1" indent="0">
              <a:buNone/>
            </a:pPr>
            <a:endParaRPr lang="en-US" dirty="0"/>
          </a:p>
          <a:p>
            <a:pPr marL="320040" lvl="1" indent="0">
              <a:buNone/>
            </a:pPr>
            <a:endParaRPr lang="en-US" dirty="0" smtClean="0"/>
          </a:p>
          <a:p>
            <a:pPr marL="320040" lvl="1" indent="0">
              <a:buNone/>
            </a:pP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320040" lvl="1" indent="0">
              <a:buNone/>
            </a:pPr>
            <a:endParaRPr lang="en-US" dirty="0"/>
          </a:p>
        </p:txBody>
      </p:sp>
      <p:pic>
        <p:nvPicPr>
          <p:cNvPr id="2051" name="Picture 3" descr="C:\Users\BuckDich\Desktop\python-logo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973709" y="1653479"/>
            <a:ext cx="1270352" cy="1270352"/>
          </a:xfrm>
          <a:prstGeom prst="rect">
            <a:avLst/>
          </a:prstGeom>
          <a:noFill/>
        </p:spPr>
      </p:pic>
      <p:pic>
        <p:nvPicPr>
          <p:cNvPr id="2052" name="Picture 4" descr="C:\Users\BuckDich\Desktop\lamp-logo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916154" y="2923831"/>
            <a:ext cx="1313446" cy="131344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077959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35957"/>
            <a:ext cx="7315200" cy="1151040"/>
          </a:xfrm>
        </p:spPr>
        <p:txBody>
          <a:bodyPr/>
          <a:lstStyle/>
          <a:p>
            <a:r>
              <a:rPr lang="en-US" dirty="0" smtClean="0"/>
              <a:t>Design Decisions - Hardware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914400" y="2105204"/>
            <a:ext cx="7315200" cy="4402276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DHT22 Sensor</a:t>
            </a:r>
          </a:p>
          <a:p>
            <a:pPr lvl="1"/>
            <a:r>
              <a:rPr lang="en-US" dirty="0" smtClean="0"/>
              <a:t>Temperature Accuracy ±0.5º C</a:t>
            </a:r>
          </a:p>
          <a:p>
            <a:pPr lvl="1"/>
            <a:r>
              <a:rPr lang="en-US" dirty="0" smtClean="0"/>
              <a:t>Temperature Range -40 to 80°C</a:t>
            </a:r>
          </a:p>
          <a:p>
            <a:pPr lvl="1"/>
            <a:r>
              <a:rPr lang="en-US" dirty="0" smtClean="0"/>
              <a:t>Humidity Accuracy ±0.1</a:t>
            </a:r>
            <a:r>
              <a:rPr lang="el-GR" dirty="0" smtClean="0"/>
              <a:t>Φ</a:t>
            </a:r>
            <a:r>
              <a:rPr lang="en-US" dirty="0" smtClean="0"/>
              <a:t>	</a:t>
            </a:r>
          </a:p>
          <a:p>
            <a:pPr lvl="1"/>
            <a:r>
              <a:rPr lang="en-US" dirty="0" smtClean="0"/>
              <a:t>Humidity Range 0-100%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Raspberry Pi</a:t>
            </a:r>
          </a:p>
          <a:p>
            <a:pPr lvl="1"/>
            <a:r>
              <a:rPr lang="en-US" dirty="0" smtClean="0"/>
              <a:t>Expandable to 17 concurrent sensors</a:t>
            </a:r>
          </a:p>
          <a:p>
            <a:pPr lvl="1"/>
            <a:r>
              <a:rPr lang="en-US" dirty="0" smtClean="0"/>
              <a:t>Runs a full web server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Wireless N adapter</a:t>
            </a:r>
          </a:p>
          <a:p>
            <a:pPr lvl="1"/>
            <a:r>
              <a:rPr lang="en-US" dirty="0" smtClean="0"/>
              <a:t>Long range</a:t>
            </a:r>
          </a:p>
          <a:p>
            <a:pPr lvl="1"/>
            <a:r>
              <a:rPr lang="en-US" dirty="0" smtClean="0"/>
              <a:t>Low price</a:t>
            </a:r>
          </a:p>
          <a:p>
            <a:pPr marL="320040" lvl="1" indent="0">
              <a:buNone/>
            </a:pPr>
            <a:endParaRPr lang="en-US" dirty="0" smtClean="0"/>
          </a:p>
          <a:p>
            <a:pPr marL="320040" lvl="1" indent="0">
              <a:buNone/>
            </a:pPr>
            <a:r>
              <a:rPr lang="en-US" dirty="0" smtClean="0"/>
              <a:t>		</a:t>
            </a:r>
            <a:endParaRPr lang="en-US" dirty="0"/>
          </a:p>
          <a:p>
            <a:pPr marL="320040" lvl="1" indent="0">
              <a:buNone/>
            </a:pPr>
            <a:endParaRPr lang="en-US" dirty="0" smtClean="0"/>
          </a:p>
          <a:p>
            <a:pPr marL="320040" lvl="1" indent="0">
              <a:buNone/>
            </a:pPr>
            <a:endParaRPr lang="en-US" dirty="0"/>
          </a:p>
          <a:p>
            <a:pPr marL="320040" lvl="1" indent="0">
              <a:buNone/>
            </a:pPr>
            <a:endParaRPr lang="en-US" dirty="0" smtClean="0"/>
          </a:p>
          <a:p>
            <a:pPr marL="320040" lvl="1" indent="0">
              <a:buNone/>
            </a:pP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320040" lvl="1" indent="0">
              <a:buNone/>
            </a:pPr>
            <a:endParaRPr lang="en-US" dirty="0"/>
          </a:p>
        </p:txBody>
      </p:sp>
      <p:pic>
        <p:nvPicPr>
          <p:cNvPr id="4099" name="Picture 3" descr="C:\Users\Lappi5\Desktop\temp1231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11863" y="1907037"/>
            <a:ext cx="1669097" cy="166909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2027271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 smtClean="0"/>
              <a:t>Design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634533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/>
          <a:lstStyle/>
          <a:p>
            <a:r>
              <a:rPr lang="en-US" dirty="0" smtClean="0"/>
              <a:t>Design 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914397" y="2706114"/>
            <a:ext cx="1507524" cy="9885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Laravel</a:t>
            </a:r>
            <a:endParaRPr lang="en-US" dirty="0" smtClean="0"/>
          </a:p>
        </p:txBody>
      </p:sp>
      <p:sp>
        <p:nvSpPr>
          <p:cNvPr id="21" name="Rectangle 20"/>
          <p:cNvSpPr/>
          <p:nvPr/>
        </p:nvSpPr>
        <p:spPr>
          <a:xfrm>
            <a:off x="6722076" y="2718471"/>
            <a:ext cx="1507524" cy="9885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Pi</a:t>
            </a:r>
          </a:p>
        </p:txBody>
      </p:sp>
      <p:sp>
        <p:nvSpPr>
          <p:cNvPr id="22" name="Rectangle 21"/>
          <p:cNvSpPr/>
          <p:nvPr/>
        </p:nvSpPr>
        <p:spPr>
          <a:xfrm>
            <a:off x="6722076" y="4415466"/>
            <a:ext cx="1507524" cy="9885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Sensor</a:t>
            </a:r>
          </a:p>
        </p:txBody>
      </p:sp>
      <p:sp>
        <p:nvSpPr>
          <p:cNvPr id="23" name="Rectangle 22"/>
          <p:cNvSpPr/>
          <p:nvPr/>
        </p:nvSpPr>
        <p:spPr>
          <a:xfrm>
            <a:off x="4440192" y="2706114"/>
            <a:ext cx="1507524" cy="9885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Pi Hosted XML</a:t>
            </a:r>
          </a:p>
        </p:txBody>
      </p:sp>
      <p:cxnSp>
        <p:nvCxnSpPr>
          <p:cNvPr id="25" name="Straight Arrow Connector 24"/>
          <p:cNvCxnSpPr/>
          <p:nvPr/>
        </p:nvCxnSpPr>
        <p:spPr>
          <a:xfrm rot="5400000">
            <a:off x="6886829" y="4048882"/>
            <a:ext cx="708454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rot="5400000" flipH="1" flipV="1">
            <a:off x="7393453" y="4048882"/>
            <a:ext cx="708455" cy="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18" idx="3"/>
            <a:endCxn id="23" idx="1"/>
          </p:cNvCxnSpPr>
          <p:nvPr/>
        </p:nvCxnSpPr>
        <p:spPr>
          <a:xfrm>
            <a:off x="2421921" y="3200385"/>
            <a:ext cx="2018271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endCxn id="23" idx="3"/>
          </p:cNvCxnSpPr>
          <p:nvPr/>
        </p:nvCxnSpPr>
        <p:spPr>
          <a:xfrm rot="10800000">
            <a:off x="5947717" y="3200385"/>
            <a:ext cx="774357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914400" y="5391655"/>
            <a:ext cx="1507521" cy="4695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err="1" smtClean="0">
                <a:solidFill>
                  <a:srgbClr val="FF0000"/>
                </a:solidFill>
              </a:rPr>
              <a:t>M</a:t>
            </a:r>
            <a:r>
              <a:rPr lang="en-US" dirty="0" err="1" smtClean="0"/>
              <a:t>ySQL</a:t>
            </a:r>
            <a:endParaRPr lang="en-US" dirty="0" smtClean="0"/>
          </a:p>
        </p:txBody>
      </p:sp>
      <p:sp>
        <p:nvSpPr>
          <p:cNvPr id="41" name="Rectangle 40"/>
          <p:cNvSpPr/>
          <p:nvPr/>
        </p:nvSpPr>
        <p:spPr>
          <a:xfrm>
            <a:off x="914397" y="5861211"/>
            <a:ext cx="1507521" cy="4695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smtClean="0">
                <a:solidFill>
                  <a:srgbClr val="FF0000"/>
                </a:solidFill>
              </a:rPr>
              <a:t>P</a:t>
            </a:r>
            <a:r>
              <a:rPr lang="en-US" dirty="0" smtClean="0"/>
              <a:t>HP</a:t>
            </a:r>
          </a:p>
        </p:txBody>
      </p:sp>
      <p:sp>
        <p:nvSpPr>
          <p:cNvPr id="42" name="Rectangle 41"/>
          <p:cNvSpPr/>
          <p:nvPr/>
        </p:nvSpPr>
        <p:spPr>
          <a:xfrm>
            <a:off x="914400" y="4922099"/>
            <a:ext cx="1507521" cy="4695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smtClean="0">
                <a:solidFill>
                  <a:srgbClr val="FF0000"/>
                </a:solidFill>
              </a:rPr>
              <a:t>A</a:t>
            </a:r>
            <a:r>
              <a:rPr lang="en-US" dirty="0" smtClean="0"/>
              <a:t>pache</a:t>
            </a:r>
          </a:p>
        </p:txBody>
      </p:sp>
      <p:sp>
        <p:nvSpPr>
          <p:cNvPr id="44" name="Rectangle 43"/>
          <p:cNvSpPr/>
          <p:nvPr/>
        </p:nvSpPr>
        <p:spPr>
          <a:xfrm>
            <a:off x="914397" y="4452544"/>
            <a:ext cx="1507521" cy="4695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smtClean="0">
                <a:solidFill>
                  <a:srgbClr val="FF0000"/>
                </a:solidFill>
              </a:rPr>
              <a:t>L</a:t>
            </a:r>
            <a:r>
              <a:rPr lang="en-US" dirty="0" smtClean="0"/>
              <a:t>inux</a:t>
            </a:r>
          </a:p>
        </p:txBody>
      </p:sp>
      <p:cxnSp>
        <p:nvCxnSpPr>
          <p:cNvPr id="45" name="Straight Arrow Connector 44"/>
          <p:cNvCxnSpPr/>
          <p:nvPr/>
        </p:nvCxnSpPr>
        <p:spPr>
          <a:xfrm rot="5400000">
            <a:off x="1091514" y="4061238"/>
            <a:ext cx="708454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rot="5400000" flipH="1" flipV="1">
            <a:off x="1598138" y="4061238"/>
            <a:ext cx="708455" cy="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2213795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13085" y="309670"/>
            <a:ext cx="8794988" cy="85238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Design – Pi and Sensor Communication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914400" y="1902941"/>
            <a:ext cx="7315200" cy="3539527"/>
          </a:xfrm>
        </p:spPr>
        <p:txBody>
          <a:bodyPr/>
          <a:lstStyle/>
          <a:p>
            <a:r>
              <a:rPr lang="en-US" dirty="0" smtClean="0"/>
              <a:t>Uses Python to communicate to the device</a:t>
            </a:r>
          </a:p>
          <a:p>
            <a:r>
              <a:rPr lang="en-US" dirty="0" smtClean="0"/>
              <a:t>Python sends a request</a:t>
            </a:r>
          </a:p>
          <a:p>
            <a:r>
              <a:rPr lang="en-US" dirty="0" smtClean="0"/>
              <a:t>Sensor responds</a:t>
            </a:r>
          </a:p>
          <a:p>
            <a:r>
              <a:rPr lang="en-US" dirty="0" smtClean="0"/>
              <a:t>Output written to XML file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7018638" y="3707012"/>
            <a:ext cx="1507524" cy="9885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Pi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018638" y="5404007"/>
            <a:ext cx="1507524" cy="9885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Sensor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736754" y="3694655"/>
            <a:ext cx="1507524" cy="9885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XML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 rot="5400000">
            <a:off x="7183391" y="5037423"/>
            <a:ext cx="708454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rot="5400000" flipH="1" flipV="1">
            <a:off x="7690015" y="5037423"/>
            <a:ext cx="708455" cy="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endCxn id="13" idx="3"/>
          </p:cNvCxnSpPr>
          <p:nvPr/>
        </p:nvCxnSpPr>
        <p:spPr>
          <a:xfrm rot="10800000">
            <a:off x="6244279" y="4188926"/>
            <a:ext cx="774357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4139235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13085" y="309670"/>
            <a:ext cx="8794988" cy="85238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Design – Pi and Server Communication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914400" y="1396314"/>
            <a:ext cx="7315200" cy="3539527"/>
          </a:xfrm>
        </p:spPr>
        <p:txBody>
          <a:bodyPr/>
          <a:lstStyle/>
          <a:p>
            <a:r>
              <a:rPr lang="en-US" dirty="0" smtClean="0"/>
              <a:t>Apache hosts XML file for server to retrieve</a:t>
            </a:r>
          </a:p>
          <a:p>
            <a:r>
              <a:rPr lang="en-US" dirty="0" smtClean="0"/>
              <a:t>Server has different drivers for different devices</a:t>
            </a:r>
          </a:p>
          <a:p>
            <a:r>
              <a:rPr lang="en-US" dirty="0" smtClean="0"/>
              <a:t>Parses XML according to driver</a:t>
            </a:r>
          </a:p>
          <a:p>
            <a:r>
              <a:rPr lang="en-US" dirty="0" smtClean="0"/>
              <a:t>Temperature information handled by server</a:t>
            </a:r>
            <a:endParaRPr lang="en-US" dirty="0"/>
          </a:p>
        </p:txBody>
      </p:sp>
      <p:grpSp>
        <p:nvGrpSpPr>
          <p:cNvPr id="30" name="Group 29"/>
          <p:cNvGrpSpPr/>
          <p:nvPr/>
        </p:nvGrpSpPr>
        <p:grpSpPr>
          <a:xfrm>
            <a:off x="914400" y="2936758"/>
            <a:ext cx="7315200" cy="3624653"/>
            <a:chOff x="2162466" y="3039732"/>
            <a:chExt cx="7315200" cy="3624653"/>
          </a:xfrm>
        </p:grpSpPr>
        <p:sp>
          <p:nvSpPr>
            <p:cNvPr id="5" name="Rectangle 4"/>
            <p:cNvSpPr/>
            <p:nvPr/>
          </p:nvSpPr>
          <p:spPr>
            <a:xfrm>
              <a:off x="7970142" y="3052090"/>
              <a:ext cx="1507524" cy="98854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Pi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5688258" y="3039733"/>
              <a:ext cx="1507524" cy="98854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Pi Hosted XML</a:t>
              </a:r>
            </a:p>
          </p:txBody>
        </p:sp>
        <p:cxnSp>
          <p:nvCxnSpPr>
            <p:cNvPr id="7" name="Straight Arrow Connector 6"/>
            <p:cNvCxnSpPr>
              <a:endCxn id="6" idx="1"/>
            </p:cNvCxnSpPr>
            <p:nvPr/>
          </p:nvCxnSpPr>
          <p:spPr>
            <a:xfrm>
              <a:off x="3669987" y="3534004"/>
              <a:ext cx="2018271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>
              <a:endCxn id="6" idx="3"/>
            </p:cNvCxnSpPr>
            <p:nvPr/>
          </p:nvCxnSpPr>
          <p:spPr>
            <a:xfrm rot="10800000">
              <a:off x="7195783" y="3534004"/>
              <a:ext cx="774357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ectangle 22"/>
            <p:cNvSpPr/>
            <p:nvPr/>
          </p:nvSpPr>
          <p:spPr>
            <a:xfrm>
              <a:off x="2162466" y="3039732"/>
              <a:ext cx="1507524" cy="98854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Laravel</a:t>
              </a:r>
              <a:endParaRPr lang="en-US" dirty="0" smtClean="0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2162469" y="5725273"/>
              <a:ext cx="1507521" cy="4695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b="1" dirty="0" err="1" smtClean="0">
                  <a:solidFill>
                    <a:srgbClr val="FF0000"/>
                  </a:solidFill>
                </a:rPr>
                <a:t>M</a:t>
              </a:r>
              <a:r>
                <a:rPr lang="en-US" dirty="0" err="1" smtClean="0"/>
                <a:t>ySQL</a:t>
              </a:r>
              <a:endParaRPr lang="en-US" dirty="0" smtClean="0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2162466" y="6194829"/>
              <a:ext cx="1507521" cy="4695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b="1" dirty="0" smtClean="0">
                  <a:solidFill>
                    <a:srgbClr val="FF0000"/>
                  </a:solidFill>
                </a:rPr>
                <a:t>P</a:t>
              </a:r>
              <a:r>
                <a:rPr lang="en-US" dirty="0" smtClean="0"/>
                <a:t>HP</a:t>
              </a: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2162469" y="5255717"/>
              <a:ext cx="1507521" cy="4695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b="1" dirty="0" smtClean="0">
                  <a:solidFill>
                    <a:srgbClr val="FF0000"/>
                  </a:solidFill>
                </a:rPr>
                <a:t>A</a:t>
              </a:r>
              <a:r>
                <a:rPr lang="en-US" dirty="0" smtClean="0"/>
                <a:t>pache</a:t>
              </a: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2162466" y="4786162"/>
              <a:ext cx="1507521" cy="4695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b="1" dirty="0" smtClean="0">
                  <a:solidFill>
                    <a:srgbClr val="FF0000"/>
                  </a:solidFill>
                </a:rPr>
                <a:t>L</a:t>
              </a:r>
              <a:r>
                <a:rPr lang="en-US" dirty="0" smtClean="0"/>
                <a:t>inux</a:t>
              </a:r>
            </a:p>
          </p:txBody>
        </p:sp>
        <p:cxnSp>
          <p:nvCxnSpPr>
            <p:cNvPr id="28" name="Straight Arrow Connector 27"/>
            <p:cNvCxnSpPr/>
            <p:nvPr/>
          </p:nvCxnSpPr>
          <p:spPr>
            <a:xfrm rot="5400000">
              <a:off x="2339583" y="4394856"/>
              <a:ext cx="708454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/>
            <p:nvPr/>
          </p:nvCxnSpPr>
          <p:spPr>
            <a:xfrm rot="5400000" flipH="1" flipV="1">
              <a:off x="2846207" y="4394856"/>
              <a:ext cx="708455" cy="2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xmlns="" val="4139235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 smtClean="0"/>
              <a:t>Implementation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634533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/>
          <a:lstStyle/>
          <a:p>
            <a:r>
              <a:rPr lang="en-US" dirty="0" smtClean="0"/>
              <a:t>Implementation</a:t>
            </a:r>
            <a:endParaRPr lang="en-US" dirty="0"/>
          </a:p>
        </p:txBody>
      </p:sp>
      <p:pic>
        <p:nvPicPr>
          <p:cNvPr id="4" name="Picture 2" descr="C:\Dropbox\School\Fall 2014\2014-10-20 07.49.14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16200000">
            <a:off x="2339023" y="1028294"/>
            <a:ext cx="4465954" cy="616170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420910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/>
          <a:lstStyle/>
          <a:p>
            <a:r>
              <a:rPr lang="en-US" dirty="0" smtClean="0"/>
              <a:t>Introduction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2211859"/>
            <a:ext cx="7315200" cy="3539527"/>
          </a:xfrm>
        </p:spPr>
        <p:txBody>
          <a:bodyPr/>
          <a:lstStyle/>
          <a:p>
            <a:r>
              <a:rPr lang="en-US" dirty="0" smtClean="0"/>
              <a:t>Background</a:t>
            </a:r>
          </a:p>
          <a:p>
            <a:r>
              <a:rPr lang="en-US" dirty="0" smtClean="0"/>
              <a:t>Design Decisions</a:t>
            </a:r>
          </a:p>
          <a:p>
            <a:r>
              <a:rPr lang="en-US" dirty="0" smtClean="0"/>
              <a:t>Design</a:t>
            </a:r>
          </a:p>
          <a:p>
            <a:r>
              <a:rPr lang="en-US" dirty="0" smtClean="0"/>
              <a:t>Implementation</a:t>
            </a:r>
          </a:p>
          <a:p>
            <a:r>
              <a:rPr lang="en-US" dirty="0" smtClean="0"/>
              <a:t>Testing</a:t>
            </a:r>
          </a:p>
          <a:p>
            <a:r>
              <a:rPr lang="en-US" dirty="0" smtClean="0"/>
              <a:t>Security</a:t>
            </a:r>
          </a:p>
          <a:p>
            <a:r>
              <a:rPr lang="en-US" dirty="0" smtClean="0"/>
              <a:t>Enrichments</a:t>
            </a:r>
          </a:p>
          <a:p>
            <a:r>
              <a:rPr lang="en-US" dirty="0" smtClean="0"/>
              <a:t>Maintenance</a:t>
            </a:r>
          </a:p>
          <a:p>
            <a:r>
              <a:rPr lang="en-US" dirty="0" smtClean="0"/>
              <a:t>Summary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297559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/>
          <a:lstStyle/>
          <a:p>
            <a:r>
              <a:rPr lang="en-US" dirty="0" smtClean="0"/>
              <a:t>Implementation</a:t>
            </a:r>
            <a:endParaRPr lang="en-US" dirty="0"/>
          </a:p>
        </p:txBody>
      </p:sp>
      <p:pic>
        <p:nvPicPr>
          <p:cNvPr id="6" name="Picture 2" descr="C:\Dropbox\School\Fall 2014\2014-10-20 07.55.08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16200000">
            <a:off x="2148816" y="1517530"/>
            <a:ext cx="4846369" cy="520922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420910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Implementation</a:t>
            </a:r>
            <a:br>
              <a:rPr lang="en-US" dirty="0" smtClean="0"/>
            </a:br>
            <a:r>
              <a:rPr lang="en-US" dirty="0" smtClean="0"/>
              <a:t>Before Bootstrap on Desktop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Picture of site on desktop old site and new with bootstrap</a:t>
            </a:r>
            <a:endParaRPr lang="en-US" dirty="0"/>
          </a:p>
        </p:txBody>
      </p:sp>
      <p:pic>
        <p:nvPicPr>
          <p:cNvPr id="13313" name="Picture 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08368" y="1821522"/>
            <a:ext cx="7521232" cy="45001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3420910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Implementation</a:t>
            </a:r>
            <a:br>
              <a:rPr lang="en-US" dirty="0" smtClean="0"/>
            </a:br>
            <a:r>
              <a:rPr lang="en-US" dirty="0" smtClean="0"/>
              <a:t>After Bootstrap on Desktop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5602" name="Picture 2" descr="https://fbcdn-sphotos-f-a.akamaihd.net/hphotos-ak-xap1/v/t1.0-9/10501952_10102586705628102_5530542594740443205_n.jpg?oh=024472e06d36774618f6cfdc94e3c6f7&amp;oe=54F506E7&amp;__gda__=1420459442_7e5e4aa4eccdada917bc7d377732e3a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01457" y="1808336"/>
            <a:ext cx="7703507" cy="483074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420910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Implementation</a:t>
            </a:r>
            <a:br>
              <a:rPr lang="en-US" dirty="0" smtClean="0"/>
            </a:br>
            <a:r>
              <a:rPr lang="en-US" dirty="0" smtClean="0"/>
              <a:t>Before Bootstrap on Mobile</a:t>
            </a:r>
            <a:endParaRPr lang="en-US" dirty="0"/>
          </a:p>
        </p:txBody>
      </p:sp>
      <p:pic>
        <p:nvPicPr>
          <p:cNvPr id="7170" name="Picture 2" descr="https://scontent-b-ord.xx.fbcdn.net/hphotos-xap1/v/t1.0-9/s720x720/10410971_10102584131486702_3033872309699911246_n.jpg?oh=1233819ff33a54ad1f96f1d3f4dcfa86&amp;oe=54F3343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249827" y="1668285"/>
            <a:ext cx="2766369" cy="491799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420910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Implementation</a:t>
            </a:r>
            <a:br>
              <a:rPr lang="en-US" dirty="0" smtClean="0"/>
            </a:br>
            <a:r>
              <a:rPr lang="en-US" dirty="0" smtClean="0"/>
              <a:t>After Bootstrap on Mobile</a:t>
            </a:r>
            <a:endParaRPr lang="en-US" dirty="0"/>
          </a:p>
        </p:txBody>
      </p:sp>
      <p:pic>
        <p:nvPicPr>
          <p:cNvPr id="21508" name="Picture 4" descr="https://scontent-a-ord.xx.fbcdn.net/hphotos-xap1/v/t1.0-9/10676200_10102586689814792_6730160079215869437_n.jpg?oh=f3cc5f85c0e38c9edaa73f6510cef956&amp;oe=54F390E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961142" y="1482085"/>
            <a:ext cx="2988722" cy="531328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420910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Implementation</a:t>
            </a:r>
            <a:br>
              <a:rPr lang="en-US" dirty="0" smtClean="0"/>
            </a:br>
            <a:r>
              <a:rPr lang="en-US" dirty="0" smtClean="0"/>
              <a:t>Before Google Charts</a:t>
            </a:r>
            <a:endParaRPr lang="en-US" dirty="0"/>
          </a:p>
        </p:txBody>
      </p:sp>
      <p:pic>
        <p:nvPicPr>
          <p:cNvPr id="10241" name="Picture 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38475" y="1544715"/>
            <a:ext cx="3067050" cy="5067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3420910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Implementation</a:t>
            </a:r>
            <a:br>
              <a:rPr lang="en-US" dirty="0" smtClean="0"/>
            </a:br>
            <a:r>
              <a:rPr lang="en-US" dirty="0" smtClean="0"/>
              <a:t>After Google Charts</a:t>
            </a:r>
            <a:endParaRPr lang="en-US" dirty="0"/>
          </a:p>
        </p:txBody>
      </p:sp>
      <p:pic>
        <p:nvPicPr>
          <p:cNvPr id="17410" name="Picture 2" descr="https://scontent-a-ord.xx.fbcdn.net/hphotos-xfa1/v/t1.0-9/1962777_10102586689824772_5593109245546133677_n.jpg?oh=aa51209c353c6dc411e6de0d4a6750d6&amp;oe=54E7EAE9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61197" y="1657920"/>
            <a:ext cx="2875724" cy="511239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420910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 smtClean="0"/>
              <a:t>Testing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634533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/>
          <a:lstStyle/>
          <a:p>
            <a:r>
              <a:rPr lang="en-US" dirty="0" smtClean="0"/>
              <a:t>Testing – What Was Used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544715"/>
            <a:ext cx="7315200" cy="3539527"/>
          </a:xfrm>
        </p:spPr>
        <p:txBody>
          <a:bodyPr/>
          <a:lstStyle/>
          <a:p>
            <a:r>
              <a:rPr lang="en-US" dirty="0" err="1" smtClean="0"/>
              <a:t>Laravel</a:t>
            </a:r>
            <a:r>
              <a:rPr lang="en-US" dirty="0" smtClean="0"/>
              <a:t> built in testing framework</a:t>
            </a:r>
          </a:p>
          <a:p>
            <a:r>
              <a:rPr lang="en-US" dirty="0" smtClean="0"/>
              <a:t>One hundred virtual sensors for load testing</a:t>
            </a:r>
          </a:p>
          <a:p>
            <a:r>
              <a:rPr lang="en-US" dirty="0" smtClean="0"/>
              <a:t>Extreme temperature sensing</a:t>
            </a:r>
          </a:p>
        </p:txBody>
      </p:sp>
    </p:spTree>
    <p:extLst>
      <p:ext uri="{BB962C8B-B14F-4D97-AF65-F5344CB8AC3E}">
        <p14:creationId xmlns:p14="http://schemas.microsoft.com/office/powerpoint/2010/main" xmlns="" val="698139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 smtClean="0"/>
              <a:t>Security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634533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 smtClean="0"/>
              <a:t>Background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634533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/>
          <a:lstStyle/>
          <a:p>
            <a:r>
              <a:rPr lang="en-US" dirty="0" smtClean="0"/>
              <a:t>Security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399" y="1544715"/>
            <a:ext cx="7858897" cy="3539527"/>
          </a:xfrm>
        </p:spPr>
        <p:txBody>
          <a:bodyPr/>
          <a:lstStyle/>
          <a:p>
            <a:r>
              <a:rPr lang="en-US" dirty="0" err="1" smtClean="0"/>
              <a:t>Laravel</a:t>
            </a:r>
            <a:r>
              <a:rPr lang="en-US" dirty="0" smtClean="0"/>
              <a:t> Sessions</a:t>
            </a:r>
          </a:p>
          <a:p>
            <a:r>
              <a:rPr lang="en-US" dirty="0" smtClean="0"/>
              <a:t>Input Sanitization</a:t>
            </a:r>
          </a:p>
          <a:p>
            <a:r>
              <a:rPr lang="en-US" dirty="0" smtClean="0"/>
              <a:t>Passwords Hashed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 smtClean="0"/>
              <a:t>Enrichments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634533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84145"/>
            <a:ext cx="7315200" cy="840380"/>
          </a:xfrm>
        </p:spPr>
        <p:txBody>
          <a:bodyPr/>
          <a:lstStyle/>
          <a:p>
            <a:r>
              <a:rPr lang="en-US" dirty="0" smtClean="0"/>
              <a:t>Possible Enrichments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569309"/>
            <a:ext cx="7315200" cy="4740052"/>
          </a:xfrm>
        </p:spPr>
        <p:txBody>
          <a:bodyPr/>
          <a:lstStyle/>
          <a:p>
            <a:r>
              <a:rPr lang="en-US" dirty="0" smtClean="0"/>
              <a:t>HTTP used for hosting XML on pi but HTTPS could be used instead if extra security is desired</a:t>
            </a:r>
          </a:p>
          <a:p>
            <a:r>
              <a:rPr lang="en-US" dirty="0" smtClean="0"/>
              <a:t>Upgrade to newer web framework</a:t>
            </a:r>
          </a:p>
          <a:p>
            <a:r>
              <a:rPr lang="en-US" dirty="0" smtClean="0"/>
              <a:t>Reporting for other sensors such as </a:t>
            </a:r>
          </a:p>
          <a:p>
            <a:pPr lvl="1"/>
            <a:r>
              <a:rPr lang="en-US" dirty="0" smtClean="0"/>
              <a:t>Movement </a:t>
            </a:r>
          </a:p>
          <a:p>
            <a:pPr lvl="1"/>
            <a:r>
              <a:rPr lang="en-US" dirty="0" smtClean="0"/>
              <a:t>Radiation</a:t>
            </a:r>
          </a:p>
          <a:p>
            <a:pPr lvl="1"/>
            <a:r>
              <a:rPr lang="en-US" dirty="0" smtClean="0"/>
              <a:t>CO or CO</a:t>
            </a:r>
            <a:r>
              <a:rPr lang="en-US" sz="1100" dirty="0" smtClean="0"/>
              <a:t>2</a:t>
            </a:r>
            <a:r>
              <a:rPr lang="en-US" dirty="0" smtClean="0"/>
              <a:t> Levels</a:t>
            </a:r>
          </a:p>
          <a:p>
            <a:pPr lvl="1"/>
            <a:r>
              <a:rPr lang="en-US" dirty="0" smtClean="0"/>
              <a:t>Vibration sensing</a:t>
            </a:r>
          </a:p>
          <a:p>
            <a:pPr lvl="1"/>
            <a:r>
              <a:rPr lang="en-US" dirty="0" smtClean="0"/>
              <a:t>Laser break beam sensing</a:t>
            </a:r>
          </a:p>
          <a:p>
            <a:r>
              <a:rPr lang="en-US" dirty="0" smtClean="0"/>
              <a:t>New Raspberry PI B+ edition </a:t>
            </a:r>
          </a:p>
          <a:p>
            <a:r>
              <a:rPr lang="en-US" dirty="0" smtClean="0"/>
              <a:t>Raw device data viewer</a:t>
            </a:r>
          </a:p>
          <a:p>
            <a:pPr lvl="1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 smtClean="0"/>
              <a:t>Maintenance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634533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84145"/>
            <a:ext cx="7315200" cy="840380"/>
          </a:xfrm>
        </p:spPr>
        <p:txBody>
          <a:bodyPr/>
          <a:lstStyle/>
          <a:p>
            <a:r>
              <a:rPr lang="en-US" dirty="0" smtClean="0"/>
              <a:t>Maintenance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569309"/>
            <a:ext cx="7315200" cy="4740052"/>
          </a:xfrm>
        </p:spPr>
        <p:txBody>
          <a:bodyPr/>
          <a:lstStyle/>
          <a:p>
            <a:r>
              <a:rPr lang="en-US" dirty="0" smtClean="0"/>
              <a:t>All code available on </a:t>
            </a:r>
            <a:r>
              <a:rPr lang="en-US" dirty="0" err="1" smtClean="0"/>
              <a:t>GitHub</a:t>
            </a:r>
            <a:endParaRPr lang="en-US" dirty="0" smtClean="0"/>
          </a:p>
          <a:p>
            <a:r>
              <a:rPr lang="en-US" dirty="0" smtClean="0"/>
              <a:t>Maintenance will be performed by WMU staff</a:t>
            </a:r>
          </a:p>
          <a:p>
            <a:r>
              <a:rPr lang="en-US" dirty="0" smtClean="0"/>
              <a:t>Repository will be transferred to Dr. </a:t>
            </a:r>
            <a:r>
              <a:rPr lang="en-US" dirty="0" err="1" smtClean="0"/>
              <a:t>Kapenga</a:t>
            </a:r>
            <a:endParaRPr lang="en-US" dirty="0" smtClean="0"/>
          </a:p>
          <a:p>
            <a:r>
              <a:rPr lang="en-US" dirty="0" smtClean="0"/>
              <a:t>User manuals on setup process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Summary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634533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544714"/>
            <a:ext cx="7315200" cy="4856085"/>
          </a:xfrm>
        </p:spPr>
        <p:txBody>
          <a:bodyPr>
            <a:normAutofit/>
          </a:bodyPr>
          <a:lstStyle/>
          <a:p>
            <a:r>
              <a:rPr lang="en-US" dirty="0" smtClean="0"/>
              <a:t>Our device is more extensible</a:t>
            </a:r>
          </a:p>
          <a:p>
            <a:r>
              <a:rPr lang="en-US" dirty="0" smtClean="0"/>
              <a:t>Our device cost breakdown as currently tested</a:t>
            </a:r>
          </a:p>
          <a:p>
            <a:pPr lvl="1"/>
            <a:r>
              <a:rPr lang="en-US" dirty="0" smtClean="0">
                <a:latin typeface="Courier" pitchFamily="49" charset="0"/>
              </a:rPr>
              <a:t>$ 35.00</a:t>
            </a:r>
            <a:r>
              <a:rPr lang="en-US" dirty="0" smtClean="0"/>
              <a:t> for the raspberry pi</a:t>
            </a:r>
          </a:p>
          <a:p>
            <a:pPr lvl="1"/>
            <a:r>
              <a:rPr lang="en-US" dirty="0" smtClean="0">
                <a:latin typeface="Courier" pitchFamily="49" charset="0"/>
              </a:rPr>
              <a:t>$  6.26</a:t>
            </a:r>
            <a:r>
              <a:rPr lang="en-US" dirty="0" smtClean="0"/>
              <a:t> for the sensor</a:t>
            </a:r>
          </a:p>
          <a:p>
            <a:pPr lvl="1"/>
            <a:r>
              <a:rPr lang="en-US" dirty="0" smtClean="0">
                <a:latin typeface="Courier" pitchFamily="49" charset="0"/>
              </a:rPr>
              <a:t>$  8.70</a:t>
            </a:r>
            <a:r>
              <a:rPr lang="en-US" dirty="0" smtClean="0"/>
              <a:t> for the wireless adaptor (optional)</a:t>
            </a:r>
          </a:p>
          <a:p>
            <a:pPr lvl="1"/>
            <a:r>
              <a:rPr lang="en-US" dirty="0" smtClean="0">
                <a:latin typeface="Courier" pitchFamily="49" charset="0"/>
              </a:rPr>
              <a:t>$  5.95</a:t>
            </a:r>
            <a:r>
              <a:rPr lang="en-US" dirty="0" smtClean="0"/>
              <a:t> for the SD card</a:t>
            </a:r>
          </a:p>
          <a:p>
            <a:pPr lvl="1">
              <a:buNone/>
            </a:pPr>
            <a:endParaRPr lang="en-US" dirty="0" smtClean="0"/>
          </a:p>
          <a:p>
            <a:pPr lvl="1"/>
            <a:r>
              <a:rPr lang="en-US" dirty="0" smtClean="0">
                <a:latin typeface="Courier" pitchFamily="49" charset="0"/>
              </a:rPr>
              <a:t>$ 55.91</a:t>
            </a:r>
            <a:r>
              <a:rPr lang="en-US" dirty="0" smtClean="0"/>
              <a:t> total plus miscellaneous parts for in house sensor</a:t>
            </a:r>
          </a:p>
          <a:p>
            <a:pPr lvl="1"/>
            <a:r>
              <a:rPr lang="en-US" dirty="0" smtClean="0">
                <a:latin typeface="Courier" pitchFamily="49" charset="0"/>
              </a:rPr>
              <a:t>$299.99</a:t>
            </a:r>
            <a:r>
              <a:rPr lang="en-US" dirty="0" smtClean="0"/>
              <a:t> Temperature @</a:t>
            </a:r>
            <a:r>
              <a:rPr lang="en-US" dirty="0" err="1" smtClean="0"/>
              <a:t>lert</a:t>
            </a:r>
            <a:r>
              <a:rPr lang="en-US" dirty="0" smtClean="0"/>
              <a:t> </a:t>
            </a:r>
            <a:r>
              <a:rPr lang="en-US" dirty="0" err="1" smtClean="0"/>
              <a:t>wifi</a:t>
            </a:r>
            <a:r>
              <a:rPr lang="en-US" dirty="0" smtClean="0"/>
              <a:t> edition sensor</a:t>
            </a:r>
          </a:p>
          <a:p>
            <a:r>
              <a:rPr lang="en-US" dirty="0" smtClean="0"/>
              <a:t>Our setup has a central server so that issues with one sensor does not affect ability to see temperature data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xmlns="" val="642860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>
            <a:normAutofit/>
          </a:bodyPr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242478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/>
          <a:lstStyle/>
          <a:p>
            <a:r>
              <a:rPr lang="en-US" dirty="0" smtClean="0"/>
              <a:t>Background - Client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724400" y="271272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914400" y="1544715"/>
            <a:ext cx="7315200" cy="3539527"/>
          </a:xfrm>
        </p:spPr>
        <p:txBody>
          <a:bodyPr/>
          <a:lstStyle/>
          <a:p>
            <a:r>
              <a:rPr lang="en-US" dirty="0" smtClean="0"/>
              <a:t>Western Michigan University</a:t>
            </a:r>
          </a:p>
          <a:p>
            <a:pPr lvl="1"/>
            <a:r>
              <a:rPr lang="en-US" dirty="0" smtClean="0"/>
              <a:t>Dr. John </a:t>
            </a:r>
            <a:r>
              <a:rPr lang="en-US" dirty="0" err="1" smtClean="0"/>
              <a:t>Kapenga</a:t>
            </a:r>
            <a:endParaRPr lang="en-US" dirty="0" smtClean="0"/>
          </a:p>
        </p:txBody>
      </p:sp>
      <p:pic>
        <p:nvPicPr>
          <p:cNvPr id="2050" name="Picture 2" descr="C:\Users\Lappi5\Desktop\einstein.jpe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64280" y="2713047"/>
            <a:ext cx="5180330" cy="388142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2388400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/>
          <a:lstStyle/>
          <a:p>
            <a:r>
              <a:rPr lang="en-US" dirty="0" smtClean="0"/>
              <a:t>Background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874520"/>
            <a:ext cx="7315200" cy="3209722"/>
          </a:xfrm>
        </p:spPr>
        <p:txBody>
          <a:bodyPr/>
          <a:lstStyle/>
          <a:p>
            <a:r>
              <a:rPr lang="en-US" dirty="0" smtClean="0"/>
              <a:t>Current Setup: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1 </a:t>
            </a:r>
            <a:r>
              <a:rPr lang="en-US" dirty="0" err="1" smtClean="0"/>
              <a:t>Temperature@lert</a:t>
            </a:r>
            <a:r>
              <a:rPr lang="en-US" dirty="0" smtClean="0"/>
              <a:t> sensor in each server room.</a:t>
            </a:r>
          </a:p>
          <a:p>
            <a:pPr lvl="1"/>
            <a:r>
              <a:rPr lang="en-US" dirty="0" smtClean="0"/>
              <a:t>Too few sensors relative to the high cost of equipment</a:t>
            </a:r>
          </a:p>
          <a:p>
            <a:pPr lvl="1"/>
            <a:r>
              <a:rPr lang="en-US" dirty="0" smtClean="0"/>
              <a:t>No central management server</a:t>
            </a:r>
          </a:p>
          <a:p>
            <a:pPr lvl="1"/>
            <a:endParaRPr lang="en-US" dirty="0" smtClean="0"/>
          </a:p>
        </p:txBody>
      </p:sp>
      <p:pic>
        <p:nvPicPr>
          <p:cNvPr id="1027" name="Picture 3" descr="C:\Users\Lappi5\Desktop\Github\Team3.14\Docs\Feasability\AlertWiFi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43802" y="3886200"/>
            <a:ext cx="4368468" cy="268223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713173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913" y="506509"/>
            <a:ext cx="7315200" cy="59324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Background – Why More</a:t>
            </a:r>
            <a:endParaRPr lang="en-US" dirty="0"/>
          </a:p>
        </p:txBody>
      </p:sp>
      <p:pic>
        <p:nvPicPr>
          <p:cNvPr id="4" name="Content Placeholder 3" descr="dcim_heatmap3.pn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024142" y="1544715"/>
            <a:ext cx="5019209" cy="527685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/>
          <a:lstStyle/>
          <a:p>
            <a:r>
              <a:rPr lang="en-US" dirty="0" smtClean="0"/>
              <a:t>Background – Previous Team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965960"/>
            <a:ext cx="7315200" cy="3118282"/>
          </a:xfrm>
        </p:spPr>
        <p:txBody>
          <a:bodyPr/>
          <a:lstStyle/>
          <a:p>
            <a:r>
              <a:rPr lang="en-US" dirty="0" smtClean="0"/>
              <a:t>Developed site that communicates with current sensors.</a:t>
            </a:r>
          </a:p>
          <a:p>
            <a:r>
              <a:rPr lang="en-US" dirty="0" smtClean="0"/>
              <a:t>Features include room/group management and user authentication with permission levels</a:t>
            </a:r>
          </a:p>
          <a:p>
            <a:r>
              <a:rPr lang="en-US" dirty="0" smtClean="0"/>
              <a:t>Implementation in </a:t>
            </a:r>
            <a:r>
              <a:rPr lang="en-US" dirty="0" err="1" smtClean="0"/>
              <a:t>Laravel</a:t>
            </a:r>
            <a:r>
              <a:rPr lang="en-US" dirty="0" smtClean="0"/>
              <a:t> 3</a:t>
            </a:r>
          </a:p>
          <a:p>
            <a:r>
              <a:rPr lang="en-US" dirty="0" smtClean="0"/>
              <a:t>Sensors report only real-time temperature</a:t>
            </a:r>
          </a:p>
          <a:p>
            <a:pPr>
              <a:buNone/>
            </a:pPr>
            <a:endParaRPr lang="en-US" dirty="0" smtClean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xmlns="" val="713173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/>
          <a:lstStyle/>
          <a:p>
            <a:r>
              <a:rPr lang="en-US" dirty="0" smtClean="0"/>
              <a:t>Background – Unmet Needs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965960"/>
            <a:ext cx="7315200" cy="3118282"/>
          </a:xfrm>
        </p:spPr>
        <p:txBody>
          <a:bodyPr/>
          <a:lstStyle/>
          <a:p>
            <a:r>
              <a:rPr lang="en-US" dirty="0" smtClean="0"/>
              <a:t>Additional metrics desired such as humidity</a:t>
            </a:r>
          </a:p>
          <a:p>
            <a:r>
              <a:rPr lang="en-US" dirty="0" smtClean="0"/>
              <a:t>Ability to connect to sensors other than </a:t>
            </a:r>
            <a:r>
              <a:rPr lang="en-US" dirty="0" err="1" smtClean="0"/>
              <a:t>Temperature@lert</a:t>
            </a:r>
            <a:endParaRPr lang="en-US" dirty="0" smtClean="0"/>
          </a:p>
          <a:p>
            <a:r>
              <a:rPr lang="en-US" dirty="0" smtClean="0"/>
              <a:t>In-house built sensors that are</a:t>
            </a:r>
          </a:p>
          <a:p>
            <a:pPr lvl="1"/>
            <a:r>
              <a:rPr lang="en-US" dirty="0" smtClean="0"/>
              <a:t>Extensible</a:t>
            </a:r>
          </a:p>
          <a:p>
            <a:pPr lvl="1"/>
            <a:r>
              <a:rPr lang="en-US" dirty="0" smtClean="0"/>
              <a:t>Low-cost</a:t>
            </a:r>
          </a:p>
          <a:p>
            <a:pPr lvl="1"/>
            <a:r>
              <a:rPr lang="en-US" dirty="0" smtClean="0"/>
              <a:t>Modifiable </a:t>
            </a:r>
          </a:p>
          <a:p>
            <a:pPr lvl="1"/>
            <a:r>
              <a:rPr lang="en-US" dirty="0" smtClean="0"/>
              <a:t>Open source</a:t>
            </a:r>
          </a:p>
          <a:p>
            <a:pPr lvl="1"/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xmlns="" val="713173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b="1" dirty="0" smtClean="0"/>
              <a:t>Design Decisions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634533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erspective">
  <a:themeElements>
    <a:clrScheme name="Perspective">
      <a:dk1>
        <a:sysClr val="windowText" lastClr="000000"/>
      </a:dk1>
      <a:lt1>
        <a:sysClr val="window" lastClr="FFFFFF"/>
      </a:lt1>
      <a:dk2>
        <a:srgbClr val="283138"/>
      </a:dk2>
      <a:lt2>
        <a:srgbClr val="FF8600"/>
      </a:lt2>
      <a:accent1>
        <a:srgbClr val="838D9B"/>
      </a:accent1>
      <a:accent2>
        <a:srgbClr val="D2610C"/>
      </a:accent2>
      <a:accent3>
        <a:srgbClr val="80716A"/>
      </a:accent3>
      <a:accent4>
        <a:srgbClr val="94147C"/>
      </a:accent4>
      <a:accent5>
        <a:srgbClr val="5D5AD2"/>
      </a:accent5>
      <a:accent6>
        <a:srgbClr val="6F6C7D"/>
      </a:accent6>
      <a:hlink>
        <a:srgbClr val="6187E3"/>
      </a:hlink>
      <a:folHlink>
        <a:srgbClr val="7B8EB8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erspectiv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alpha val="100000"/>
                <a:satMod val="160000"/>
                <a:lumMod val="105000"/>
              </a:schemeClr>
            </a:gs>
            <a:gs pos="41000">
              <a:schemeClr val="phClr">
                <a:tint val="57000"/>
                <a:satMod val="180000"/>
                <a:lumMod val="99000"/>
              </a:schemeClr>
            </a:gs>
            <a:gs pos="100000">
              <a:schemeClr val="phClr">
                <a:tint val="80000"/>
                <a:satMod val="200000"/>
                <a:lumMod val="104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6000"/>
                <a:satMod val="130000"/>
                <a:lumMod val="114000"/>
              </a:schemeClr>
            </a:gs>
            <a:gs pos="60000">
              <a:schemeClr val="phClr">
                <a:tint val="100000"/>
                <a:satMod val="106000"/>
                <a:lumMod val="110000"/>
              </a:schemeClr>
            </a:gs>
            <a:gs pos="100000">
              <a:schemeClr val="phClr"/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47625" dist="38100" dir="5400000" sy="98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woPt" dir="br">
              <a:rot lat="0" lon="0" rev="8700000"/>
            </a:lightRig>
          </a:scene3d>
          <a:sp3d prstMaterial="matte">
            <a:bevelT w="25400" h="53975"/>
          </a:sp3d>
        </a:effectStyle>
        <a:effectStyle>
          <a:effectLst>
            <a:reflection blurRad="12700" stA="24000" endPos="28000" dist="50800" dir="5400000" sy="-100000" rotWithShape="0"/>
          </a:effectLst>
          <a:scene3d>
            <a:camera prst="orthographicFront">
              <a:rot lat="0" lon="0" rev="0"/>
            </a:camera>
            <a:lightRig rig="threePt" dir="t">
              <a:rot lat="0" lon="0" rev="4800000"/>
            </a:lightRig>
          </a:scene3d>
          <a:sp3d>
            <a:bevelT w="69850" h="3175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80000"/>
                <a:satMod val="100000"/>
                <a:lumMod val="100000"/>
              </a:schemeClr>
            </a:gs>
            <a:gs pos="65000">
              <a:schemeClr val="phClr">
                <a:tint val="100000"/>
                <a:shade val="95000"/>
                <a:satMod val="100000"/>
                <a:lumMod val="100000"/>
              </a:schemeClr>
            </a:gs>
            <a:gs pos="100000">
              <a:schemeClr val="phClr">
                <a:tint val="88000"/>
                <a:shade val="100000"/>
                <a:satMod val="400000"/>
                <a:lumMod val="1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  <a:satMod val="90000"/>
              </a:schemeClr>
              <a:schemeClr val="phClr">
                <a:shade val="92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Perspective.thmx</Template>
  <TotalTime>23034</TotalTime>
  <Words>739</Words>
  <Application>Microsoft Office PowerPoint</Application>
  <PresentationFormat>On-screen Show (4:3)</PresentationFormat>
  <Paragraphs>226</Paragraphs>
  <Slides>37</Slides>
  <Notes>20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38" baseType="lpstr">
      <vt:lpstr>Perspective</vt:lpstr>
      <vt:lpstr>Temperature &amp; Humidity Sensing  </vt:lpstr>
      <vt:lpstr>Introduction </vt:lpstr>
      <vt:lpstr>Background  </vt:lpstr>
      <vt:lpstr>Background - Client</vt:lpstr>
      <vt:lpstr>Background</vt:lpstr>
      <vt:lpstr>Background – Why More</vt:lpstr>
      <vt:lpstr>Background – Previous Team</vt:lpstr>
      <vt:lpstr>Background – Unmet Needs</vt:lpstr>
      <vt:lpstr>Design Decisions  </vt:lpstr>
      <vt:lpstr>Design Decisions - Environment</vt:lpstr>
      <vt:lpstr>Design Decisions - Improvement</vt:lpstr>
      <vt:lpstr>Design Decisions - Language</vt:lpstr>
      <vt:lpstr>Design Decisions - Hardware</vt:lpstr>
      <vt:lpstr>Design  </vt:lpstr>
      <vt:lpstr>Design </vt:lpstr>
      <vt:lpstr>Design – Pi and Sensor Communication</vt:lpstr>
      <vt:lpstr>Design – Pi and Server Communication</vt:lpstr>
      <vt:lpstr>Implementation  </vt:lpstr>
      <vt:lpstr>Implementation</vt:lpstr>
      <vt:lpstr>Implementation</vt:lpstr>
      <vt:lpstr>Implementation Before Bootstrap on Desktop</vt:lpstr>
      <vt:lpstr>Implementation After Bootstrap on Desktop</vt:lpstr>
      <vt:lpstr>Implementation Before Bootstrap on Mobile</vt:lpstr>
      <vt:lpstr>Implementation After Bootstrap on Mobile</vt:lpstr>
      <vt:lpstr>Implementation Before Google Charts</vt:lpstr>
      <vt:lpstr>Implementation After Google Charts</vt:lpstr>
      <vt:lpstr>Testing  </vt:lpstr>
      <vt:lpstr>Testing – What Was Used</vt:lpstr>
      <vt:lpstr>Security  </vt:lpstr>
      <vt:lpstr>Security </vt:lpstr>
      <vt:lpstr>Enrichments  </vt:lpstr>
      <vt:lpstr>Possible Enrichments</vt:lpstr>
      <vt:lpstr>Maintenance  </vt:lpstr>
      <vt:lpstr>Maintenance</vt:lpstr>
      <vt:lpstr>Summary  </vt:lpstr>
      <vt:lpstr>Summary</vt:lpstr>
      <vt:lpstr>Questions?</vt:lpstr>
    </vt:vector>
  </TitlesOfParts>
  <Company>WMU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Touchscreens</dc:title>
  <dc:creator>Gorilla Sandwich</dc:creator>
  <cp:lastModifiedBy>BuckDich</cp:lastModifiedBy>
  <cp:revision>203</cp:revision>
  <dcterms:created xsi:type="dcterms:W3CDTF">2012-10-25T19:38:27Z</dcterms:created>
  <dcterms:modified xsi:type="dcterms:W3CDTF">2014-11-24T21:29:01Z</dcterms:modified>
</cp:coreProperties>
</file>